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notesMasterIdLst>
    <p:notesMasterId r:id="rId6"/>
  </p:notesMasterIdLst>
  <p:sldIdLst>
    <p:sldId id="256" r:id="rId2"/>
    <p:sldId id="266" r:id="rId3"/>
    <p:sldId id="267" r:id="rId4"/>
    <p:sldId id="268" r:id="rId5"/>
  </p:sldIdLst>
  <p:sldSz cx="28870275" cy="162417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14">
          <p15:clr>
            <a:srgbClr val="A4A3A4"/>
          </p15:clr>
        </p15:guide>
        <p15:guide id="2" pos="90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3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6370" autoAdjust="0"/>
  </p:normalViewPr>
  <p:slideViewPr>
    <p:cSldViewPr>
      <p:cViewPr varScale="1">
        <p:scale>
          <a:sx n="47" d="100"/>
          <a:sy n="47" d="100"/>
        </p:scale>
        <p:origin x="984" y="48"/>
      </p:cViewPr>
      <p:guideLst>
        <p:guide orient="horz" pos="5114"/>
        <p:guide pos="9091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950F9EF-D10B-4865-9470-1A88E229029C}" type="datetime1">
              <a:rPr lang="ko-KR" altLang="en-US"/>
              <a:pPr lvl="0">
                <a:defRPr/>
              </a:pPr>
              <a:t>2025-08-13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E6E885F-C4B7-4CB3-8643-83206473A37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E6E885F-C4B7-4CB3-8643-83206473A379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59CA-96D9-45F1-937D-47DCA04447CD}" type="datetime1">
              <a:rPr lang="en-US" altLang="ko-KR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7878D-9138-44C1-BADE-E32AB6BAE832}" type="datetime1">
              <a:rPr lang="en-US" altLang="ko-KR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13CBE-5B01-4C22-96E8-B2DA0D30244D}" type="datetime1">
              <a:rPr lang="en-US" altLang="ko-KR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7F82-9CCC-4C1B-80D3-F497E155DBE8}" type="datetime1">
              <a:rPr lang="en-US" altLang="ko-KR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9585F-55DD-4041-9B1B-9A7BD9132EE0}" type="datetime1">
              <a:rPr lang="en-US" altLang="ko-KR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62EE-2F90-453C-96E4-2A9D285C6AE0}" type="datetime1">
              <a:rPr lang="en-US" altLang="ko-KR" smtClean="0"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0D10F-4B05-4659-A13F-F0EAAA610437}" type="datetime1">
              <a:rPr lang="en-US" altLang="ko-KR" smtClean="0"/>
              <a:t>8/13/2025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046B-696C-4C59-B12A-74723E70E648}" type="datetime1">
              <a:rPr lang="en-US" altLang="ko-KR" smtClean="0"/>
              <a:t>8/13/2025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EDB5-AFE7-4293-91FF-DF97F3C65F42}" type="datetime1">
              <a:rPr lang="en-US" altLang="ko-KR" smtClean="0"/>
              <a:t>8/13/2025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26646-4666-4DEC-8F3B-891D5E783448}" type="datetime1">
              <a:rPr lang="en-US" altLang="ko-KR" smtClean="0"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C0B84-60E8-4538-90E0-DDDB5ED783D1}" type="datetime1">
              <a:rPr lang="en-US" altLang="ko-KR" smtClean="0"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2F58E-1631-4B89-B816-C9E699C2A736}" type="datetime1">
              <a:rPr lang="en-US" altLang="ko-KR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3731537" y="1543605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6F15528-21DE-4FAA-801E-634DDDAF4B2B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5A4D2C60-80CB-4A0C-B176-A468E780C76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28870275" cy="162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9614" y="10649723"/>
            <a:ext cx="882536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DAILY REPORT #12</a:t>
            </a:r>
            <a:endParaRPr kumimoji="0" lang="ko-KR" altLang="ko-KR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EE87DF50-0FC5-42DB-83A5-BF8B61E14042}"/>
              </a:ext>
            </a:extLst>
          </p:cNvPr>
          <p:cNvSpPr>
            <a:spLocks/>
          </p:cNvSpPr>
          <p:nvPr/>
        </p:nvSpPr>
        <p:spPr bwMode="auto">
          <a:xfrm>
            <a:off x="13309600" y="12949238"/>
            <a:ext cx="14411325" cy="0"/>
          </a:xfrm>
          <a:custGeom>
            <a:avLst/>
            <a:gdLst>
              <a:gd name="T0" fmla="*/ 0 w 9078"/>
              <a:gd name="T1" fmla="*/ 9078 w 9078"/>
              <a:gd name="T2" fmla="*/ 0 w 907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9078">
                <a:moveTo>
                  <a:pt x="0" y="0"/>
                </a:moveTo>
                <a:lnTo>
                  <a:pt x="90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Line 15">
            <a:extLst>
              <a:ext uri="{FF2B5EF4-FFF2-40B4-BE49-F238E27FC236}">
                <a16:creationId xmlns:a16="http://schemas.microsoft.com/office/drawing/2014/main" id="{019C0EFC-7502-4177-8580-D01A3C550F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69614" y="12121325"/>
            <a:ext cx="13290590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1E4FA-4BFA-4901-ACB6-F06A342D5B33}"/>
              </a:ext>
            </a:extLst>
          </p:cNvPr>
          <p:cNvSpPr txBox="1"/>
          <p:nvPr/>
        </p:nvSpPr>
        <p:spPr>
          <a:xfrm>
            <a:off x="22207537" y="12652911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83D7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발표자 </a:t>
            </a:r>
            <a:r>
              <a:rPr lang="en-US" altLang="ko-KR" sz="3200" b="1" dirty="0">
                <a:solidFill>
                  <a:srgbClr val="083D7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3200" b="1" dirty="0" err="1">
                <a:solidFill>
                  <a:srgbClr val="083D7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신홍민</a:t>
            </a:r>
            <a:endParaRPr lang="ko-KR" altLang="en-US" sz="3200" b="1" dirty="0">
              <a:solidFill>
                <a:srgbClr val="083D7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CAA85-C5A7-626D-024D-14FBE5ED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4">
            <a:extLst>
              <a:ext uri="{FF2B5EF4-FFF2-40B4-BE49-F238E27FC236}">
                <a16:creationId xmlns:a16="http://schemas.microsoft.com/office/drawing/2014/main" id="{E8D8D0DF-4D67-7111-F9F2-E3298075D9B1}"/>
              </a:ext>
            </a:extLst>
          </p:cNvPr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142E20D2-8552-DA94-26AB-49BCBBD110C0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6112C81F-3C97-7549-769E-3BA9C0C8D473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4525D095-E6A8-A5AB-FF4D-2852E3417864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" name="Rectangle 23">
            <a:extLst>
              <a:ext uri="{FF2B5EF4-FFF2-40B4-BE49-F238E27FC236}">
                <a16:creationId xmlns:a16="http://schemas.microsoft.com/office/drawing/2014/main" id="{6E96DC94-A40C-8FD2-CAA3-F60CD8B54AFA}"/>
              </a:ext>
            </a:extLst>
          </p:cNvPr>
          <p:cNvSpPr>
            <a:spLocks noChangeArrowheads="1"/>
          </p:cNvSpPr>
          <p:nvPr/>
        </p:nvSpPr>
        <p:spPr>
          <a:xfrm>
            <a:off x="4262951" y="15381505"/>
            <a:ext cx="8008484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Figure 1 &gt; Circuit for LED Operate(Tuning)</a:t>
            </a:r>
          </a:p>
        </p:txBody>
      </p:sp>
      <p:sp>
        <p:nvSpPr>
          <p:cNvPr id="182" name="Rectangle 23">
            <a:extLst>
              <a:ext uri="{FF2B5EF4-FFF2-40B4-BE49-F238E27FC236}">
                <a16:creationId xmlns:a16="http://schemas.microsoft.com/office/drawing/2014/main" id="{B8839589-5304-801B-59AA-9C04ABB87BC0}"/>
              </a:ext>
            </a:extLst>
          </p:cNvPr>
          <p:cNvSpPr>
            <a:spLocks noChangeArrowheads="1"/>
          </p:cNvSpPr>
          <p:nvPr/>
        </p:nvSpPr>
        <p:spPr>
          <a:xfrm>
            <a:off x="15624413" y="5273923"/>
            <a:ext cx="9631124" cy="56938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altLang="ko-KR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</a:t>
            </a:r>
            <a:r>
              <a:rPr lang="ko-KR" altLang="en-US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37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028700" lvl="1" indent="-571500">
              <a:buFont typeface="Wingdings" panose="05000000000000000000" pitchFamily="2" charset="2"/>
              <a:buChar char="ü"/>
              <a:defRPr/>
            </a:pPr>
            <a:r>
              <a:rPr lang="en-US" altLang="ko-KR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VCC</a:t>
            </a:r>
            <a:r>
              <a:rPr lang="ko-KR" altLang="en-US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5V</a:t>
            </a:r>
          </a:p>
          <a:p>
            <a:pPr lvl="0">
              <a:defRPr/>
            </a:pPr>
            <a:endParaRPr lang="en-US" altLang="ko-KR" sz="37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altLang="ko-KR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 </a:t>
            </a:r>
            <a:r>
              <a:rPr lang="ko-KR" altLang="en-US" sz="37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펄스파</a:t>
            </a:r>
            <a:endParaRPr lang="en-US" altLang="ko-KR" sz="37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028700" lvl="1" indent="-571500">
              <a:buFont typeface="Wingdings" panose="05000000000000000000" pitchFamily="2" charset="2"/>
              <a:buChar char="ü"/>
              <a:defRPr/>
            </a:pPr>
            <a:r>
              <a:rPr lang="ko-KR" altLang="en-US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진폭 </a:t>
            </a:r>
            <a:r>
              <a:rPr lang="en-US" altLang="ko-KR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5V</a:t>
            </a:r>
          </a:p>
          <a:p>
            <a:pPr marL="1028700" lvl="1" indent="-571500">
              <a:buFont typeface="Wingdings" panose="05000000000000000000" pitchFamily="2" charset="2"/>
              <a:buChar char="ü"/>
              <a:defRPr/>
            </a:pPr>
            <a:r>
              <a:rPr lang="en-US" altLang="ko-KR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</a:t>
            </a:r>
            <a:r>
              <a:rPr lang="ko-KR" altLang="en-US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주기 </a:t>
            </a:r>
            <a:r>
              <a:rPr lang="en-US" altLang="ko-KR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1ms</a:t>
            </a:r>
          </a:p>
          <a:p>
            <a:pPr marL="1028700" lvl="1" indent="-571500">
              <a:buFont typeface="Wingdings" panose="05000000000000000000" pitchFamily="2" charset="2"/>
              <a:buChar char="ü"/>
              <a:defRPr/>
            </a:pPr>
            <a:r>
              <a:rPr lang="ko-KR" altLang="en-US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 </a:t>
            </a:r>
            <a:r>
              <a:rPr lang="en-US" altLang="ko-KR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level : LOW</a:t>
            </a:r>
          </a:p>
          <a:p>
            <a:pPr lvl="1">
              <a:defRPr/>
            </a:pPr>
            <a:endParaRPr lang="en-US" altLang="ko-KR" sz="37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defRPr/>
            </a:pPr>
            <a:r>
              <a:rPr lang="en-US" altLang="ko-KR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R7</a:t>
            </a:r>
            <a:r>
              <a:rPr lang="ko-KR" altLang="en-US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R8</a:t>
            </a:r>
            <a:r>
              <a:rPr lang="ko-KR" altLang="en-US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저항 값을 변경하여 </a:t>
            </a:r>
            <a:r>
              <a:rPr lang="en-US" altLang="ko-KR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D1</a:t>
            </a:r>
            <a:r>
              <a:rPr lang="ko-KR" altLang="en-US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흐르는 전류가 최소 </a:t>
            </a:r>
            <a:r>
              <a:rPr lang="en-US" altLang="ko-KR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20mA</a:t>
            </a:r>
            <a:r>
              <a:rPr lang="ko-KR" altLang="en-US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되도록 </a:t>
            </a:r>
            <a:r>
              <a:rPr lang="en-US" altLang="ko-KR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Tuning </a:t>
            </a:r>
            <a:r>
              <a:rPr lang="ko-KR" altLang="en-US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</a:t>
            </a:r>
            <a:endParaRPr lang="en-US" altLang="ko-KR" sz="37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56AEE9-6004-3317-87A6-E20EF924D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23" y="2625242"/>
            <a:ext cx="13655141" cy="12615003"/>
          </a:xfrm>
          <a:prstGeom prst="rect">
            <a:avLst/>
          </a:prstGeom>
        </p:spPr>
      </p:pic>
      <p:sp>
        <p:nvSpPr>
          <p:cNvPr id="8" name="Rectangle 22">
            <a:extLst>
              <a:ext uri="{FF2B5EF4-FFF2-40B4-BE49-F238E27FC236}">
                <a16:creationId xmlns:a16="http://schemas.microsoft.com/office/drawing/2014/main" id="{0060E785-D4CF-BD7E-C7F7-8F6ED65144BA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5523224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Tunning for LED Operate Circuit 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1713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AA840-B54E-6FA1-339E-5909326F2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4">
            <a:extLst>
              <a:ext uri="{FF2B5EF4-FFF2-40B4-BE49-F238E27FC236}">
                <a16:creationId xmlns:a16="http://schemas.microsoft.com/office/drawing/2014/main" id="{08093C97-D660-20AC-4BE5-6E7125096A63}"/>
              </a:ext>
            </a:extLst>
          </p:cNvPr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A5A6F5B7-543F-C4D6-FF3D-8509D980BD97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5523224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Tunning for LED Operate Circuit 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59DE7597-31AF-DC66-8D2C-95DF1AEC43D5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50B30D4B-21C9-B65A-69FE-B63898F86C92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42D531D0-27A4-F7DF-01DE-97BABBE17C65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" name="Rectangle 23">
            <a:extLst>
              <a:ext uri="{FF2B5EF4-FFF2-40B4-BE49-F238E27FC236}">
                <a16:creationId xmlns:a16="http://schemas.microsoft.com/office/drawing/2014/main" id="{632189F5-04EE-3032-47FA-943FC66B21BD}"/>
              </a:ext>
            </a:extLst>
          </p:cNvPr>
          <p:cNvSpPr>
            <a:spLocks noChangeArrowheads="1"/>
          </p:cNvSpPr>
          <p:nvPr/>
        </p:nvSpPr>
        <p:spPr>
          <a:xfrm>
            <a:off x="4552372" y="14299370"/>
            <a:ext cx="659447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Figure 2 &gt; Calculate for R7, R8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2" name="Rectangle 23">
                <a:extLst>
                  <a:ext uri="{FF2B5EF4-FFF2-40B4-BE49-F238E27FC236}">
                    <a16:creationId xmlns:a16="http://schemas.microsoft.com/office/drawing/2014/main" id="{6A564755-62CF-C354-26E0-34680280DE01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16416337" y="9296399"/>
                <a:ext cx="8384368" cy="6920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anchor="t" anchorCtr="0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lvl="0">
                  <a:defRPr/>
                </a:pPr>
                <a:r>
                  <a:rPr lang="en-US" altLang="ko-KR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Diode</a:t>
                </a:r>
                <a:r>
                  <a:rPr lang="ko-KR" altLang="en-US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최소 동작 전류 </a:t>
                </a:r>
                <a:r>
                  <a:rPr lang="en-US" altLang="ko-KR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= 20mA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𝑽𝑫𝑫</m:t>
                      </m:r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altLang="ko-KR" sz="37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lvl="0">
                  <a:defRPr/>
                </a:pPr>
                <a:endParaRPr lang="en-US" altLang="ko-KR" sz="37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lvl="0">
                  <a:defRPr/>
                </a:pPr>
                <a:endParaRPr lang="en-US" altLang="ko-KR" sz="37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lvl="0">
                  <a:defRPr/>
                </a:pPr>
                <a:endParaRPr lang="en-US" altLang="ko-KR" sz="37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𝑴𝒂𝒙</m:t>
                          </m:r>
                          <m: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altLang="ko-KR" sz="37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𝑪𝑬</m:t>
                          </m:r>
                          <m: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𝒔𝒂𝒕</m:t>
                          </m:r>
                        </m:sub>
                      </m:sSub>
                      <m:r>
                        <a:rPr lang="ko-KR" altLang="en-US" sz="37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∝</m:t>
                      </m:r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altLang="ko-KR" sz="3700" b="1" i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</m:t>
                      </m:r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𝒎𝑨</m:t>
                      </m:r>
                    </m:oMath>
                  </m:oMathPara>
                </a14:m>
                <a:endParaRPr lang="en-US" altLang="ko-KR" sz="37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lvl="0">
                  <a:defRPr/>
                </a:pPr>
                <a:endParaRPr lang="en-US" altLang="ko-KR" sz="37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𝑽𝑫𝑫</m:t>
                          </m:r>
                          <m: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37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7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ko-KR" sz="37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en-US" altLang="ko-KR" sz="37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7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𝑴𝑨𝑿</m:t>
                                  </m:r>
                                </m:e>
                              </m:d>
                            </m:sub>
                          </m:sSub>
                          <m: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37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7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ko-KR" sz="37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𝑪𝑬</m:t>
                              </m:r>
                              <m:r>
                                <a:rPr lang="en-US" altLang="ko-KR" sz="37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37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𝒔𝒂𝒕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37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7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ko-KR" sz="37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den>
                      </m:f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𝟒𝟓</m:t>
                      </m:r>
                      <m:r>
                        <m:rPr>
                          <m:nor/>
                        </m:rPr>
                        <a:rPr lang="el-GR" altLang="ko-KR" sz="4000">
                          <a:ea typeface="나눔스퀘어 Bold" panose="020B0600000101010101" pitchFamily="50" charset="-127"/>
                        </a:rPr>
                        <m:t>Ω</m:t>
                      </m:r>
                    </m:oMath>
                  </m:oMathPara>
                </a14:m>
                <a:endParaRPr lang="en-US" altLang="ko-KR" sz="37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lvl="0">
                  <a:defRPr/>
                </a:pPr>
                <a:endParaRPr lang="en-US" altLang="ko-KR" sz="37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>
          <p:sp>
            <p:nvSpPr>
              <p:cNvPr id="182" name="Rectangle 23">
                <a:extLst>
                  <a:ext uri="{FF2B5EF4-FFF2-40B4-BE49-F238E27FC236}">
                    <a16:creationId xmlns:a16="http://schemas.microsoft.com/office/drawing/2014/main" id="{6A564755-62CF-C354-26E0-34680280D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6337" y="9296399"/>
                <a:ext cx="8384368" cy="6920805"/>
              </a:xfrm>
              <a:prstGeom prst="rect">
                <a:avLst/>
              </a:prstGeom>
              <a:blipFill>
                <a:blip r:embed="rId2"/>
                <a:stretch>
                  <a:fillRect l="-3418" t="-19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A044C665-5480-86E0-A409-F0D4838F6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12" y="3326606"/>
            <a:ext cx="14305397" cy="1088279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23F4D67-F6B0-71D6-5E65-F5CC4C04D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3795" y="10711656"/>
            <a:ext cx="8064013" cy="121835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CA227117-15AC-03C2-E42D-E471B8D20C37}"/>
              </a:ext>
            </a:extLst>
          </p:cNvPr>
          <p:cNvSpPr/>
          <p:nvPr/>
        </p:nvSpPr>
        <p:spPr>
          <a:xfrm>
            <a:off x="22745701" y="10711656"/>
            <a:ext cx="1212108" cy="622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23">
                <a:extLst>
                  <a:ext uri="{FF2B5EF4-FFF2-40B4-BE49-F238E27FC236}">
                    <a16:creationId xmlns:a16="http://schemas.microsoft.com/office/drawing/2014/main" id="{A5E66C4A-1477-1199-BBE8-038CAE702FEB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16416337" y="3326606"/>
                <a:ext cx="9448800" cy="5968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anchor="t" anchorCtr="0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7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7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sz="37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altLang="ko-KR" sz="37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ko-KR" sz="37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37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7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ko-KR" sz="37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</m:num>
                      <m:den>
                        <m:r>
                          <a:rPr lang="en-US" altLang="ko-KR" sz="37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ko-KR" altLang="en-US" sz="37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기준으로 계산 진행</a:t>
                </a:r>
                <a:r>
                  <a:rPr lang="en-US" altLang="ko-KR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3700" b="1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37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ko-KR" sz="37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37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altLang="ko-KR" sz="3700" b="1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lvl="0">
                  <a:defRPr/>
                </a:pPr>
                <a:endParaRPr lang="en-US" altLang="ko-KR" sz="37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lvl="0">
                  <a:defRPr/>
                </a:pPr>
                <a:r>
                  <a:rPr lang="ko-KR" altLang="en-US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이유 </a:t>
                </a:r>
                <a:r>
                  <a:rPr lang="en-US" altLang="ko-KR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:r>
                  <a:rPr lang="ko-KR" altLang="en-US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통상적으로 파워라인에서 </a:t>
                </a:r>
                <a:endParaRPr lang="en-US" altLang="ko-KR" sz="37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lvl="0">
                  <a:defRPr/>
                </a:pPr>
                <a:r>
                  <a:rPr lang="ko-KR" altLang="en-US" sz="3700" b="1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포화영역 </a:t>
                </a:r>
                <a14:m>
                  <m:oMath xmlns:m="http://schemas.openxmlformats.org/officeDocument/2006/math">
                    <m:r>
                      <a:rPr lang="ko-KR" altLang="en-US" sz="37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ko-KR" sz="37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3700" b="1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5~20 </a:t>
                </a:r>
                <a:r>
                  <a:rPr lang="ko-KR" altLang="en-US" sz="3700" b="1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사이</a:t>
                </a:r>
                <a:r>
                  <a:rPr lang="ko-KR" altLang="en-US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로 선정</a:t>
                </a:r>
                <a:endParaRPr lang="en-US" altLang="ko-KR" sz="37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lvl="0">
                  <a:defRPr/>
                </a:pPr>
                <a:r>
                  <a:rPr lang="ko-KR" altLang="en-US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데이터 시트는 </a:t>
                </a:r>
                <a:r>
                  <a:rPr lang="ko-KR" altLang="en-US" sz="3700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액티브영역</a:t>
                </a:r>
                <a:r>
                  <a:rPr lang="ko-KR" altLang="en-US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3700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일때의</a:t>
                </a:r>
                <a:r>
                  <a:rPr lang="ko-KR" altLang="en-US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값을 표시</a:t>
                </a:r>
                <a:endParaRPr lang="en-US" altLang="ko-KR" sz="37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lvl="0">
                  <a:defRPr/>
                </a:pPr>
                <a:endParaRPr lang="en-US" altLang="ko-KR" sz="37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ko-KR" altLang="en-US" sz="37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ko-KR" sz="37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37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ko-KR" altLang="en-US" sz="3700" b="1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sz="3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altLang="ko-KR" sz="37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37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ko-KR" sz="37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𝐦𝐀</m:t>
                    </m:r>
                  </m:oMath>
                </a14:m>
                <a:r>
                  <a:rPr lang="ko-KR" altLang="en-US" sz="3700" b="1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endParaRPr lang="en-US" altLang="ko-KR" sz="37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lvl="0">
                  <a:defRPr/>
                </a:pPr>
                <a:endParaRPr lang="en-US" altLang="ko-KR" sz="37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7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ko-KR" sz="37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𝑽𝑫𝑫</m:t>
                          </m:r>
                          <m: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37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sz="37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7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ko-KR" sz="37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den>
                      </m:f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37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m:rPr>
                          <m:nor/>
                        </m:rPr>
                        <a:rPr lang="en-US" altLang="ko-KR" sz="3700" b="0" i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m:t>k</m:t>
                      </m:r>
                      <m:r>
                        <m:rPr>
                          <m:nor/>
                        </m:rPr>
                        <a:rPr lang="el-GR" altLang="ko-KR" sz="3600">
                          <a:ea typeface="나눔스퀘어 Bold" panose="020B0600000101010101" pitchFamily="50" charset="-127"/>
                        </a:rPr>
                        <m:t>Ω</m:t>
                      </m:r>
                    </m:oMath>
                  </m:oMathPara>
                </a14:m>
                <a:endParaRPr lang="en-US" altLang="ko-KR" sz="37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>
          <p:sp>
            <p:nvSpPr>
              <p:cNvPr id="37" name="Rectangle 23">
                <a:extLst>
                  <a:ext uri="{FF2B5EF4-FFF2-40B4-BE49-F238E27FC236}">
                    <a16:creationId xmlns:a16="http://schemas.microsoft.com/office/drawing/2014/main" id="{A5E66C4A-1477-1199-BBE8-038CAE702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6337" y="3326606"/>
                <a:ext cx="9448800" cy="5968237"/>
              </a:xfrm>
              <a:prstGeom prst="rect">
                <a:avLst/>
              </a:prstGeom>
              <a:blipFill>
                <a:blip r:embed="rId5"/>
                <a:stretch>
                  <a:fillRect l="-30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>
            <a:extLst>
              <a:ext uri="{FF2B5EF4-FFF2-40B4-BE49-F238E27FC236}">
                <a16:creationId xmlns:a16="http://schemas.microsoft.com/office/drawing/2014/main" id="{DEC7D62A-268A-04EC-9AD2-6E5E65ADF747}"/>
              </a:ext>
            </a:extLst>
          </p:cNvPr>
          <p:cNvSpPr/>
          <p:nvPr/>
        </p:nvSpPr>
        <p:spPr>
          <a:xfrm>
            <a:off x="16215371" y="14229830"/>
            <a:ext cx="8585333" cy="1511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ABF2906-332B-8803-9E46-CF9D7E381C7B}"/>
              </a:ext>
            </a:extLst>
          </p:cNvPr>
          <p:cNvSpPr/>
          <p:nvPr/>
        </p:nvSpPr>
        <p:spPr>
          <a:xfrm>
            <a:off x="16220135" y="8077269"/>
            <a:ext cx="6978001" cy="1218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50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1626F-5C97-C733-78C6-0DEC52515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4">
            <a:extLst>
              <a:ext uri="{FF2B5EF4-FFF2-40B4-BE49-F238E27FC236}">
                <a16:creationId xmlns:a16="http://schemas.microsoft.com/office/drawing/2014/main" id="{7EE57DF9-E675-4395-388A-E596E0303346}"/>
              </a:ext>
            </a:extLst>
          </p:cNvPr>
          <p:cNvSpPr/>
          <p:nvPr/>
        </p:nvSpPr>
        <p:spPr>
          <a:xfrm>
            <a:off x="2652712" y="3359150"/>
            <a:ext cx="9350375" cy="0"/>
          </a:xfrm>
          <a:custGeom>
            <a:avLst/>
            <a:gdLst>
              <a:gd name="T0" fmla="*/ 0 w 5890"/>
              <a:gd name="T1" fmla="*/ 5890 w 5890"/>
              <a:gd name="T2" fmla="*/ 0 w 589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90">
                <a:moveTo>
                  <a:pt x="0" y="0"/>
                </a:moveTo>
                <a:lnTo>
                  <a:pt x="589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2B586679-F3CF-128A-8EF0-D4320C04D7CE}"/>
              </a:ext>
            </a:extLst>
          </p:cNvPr>
          <p:cNvSpPr>
            <a:spLocks noChangeArrowheads="1"/>
          </p:cNvSpPr>
          <p:nvPr/>
        </p:nvSpPr>
        <p:spPr>
          <a:xfrm>
            <a:off x="-46038" y="-23813"/>
            <a:ext cx="28916312" cy="85725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8582C791-D2ED-9D4B-5BAD-F0A4CF4D252D}"/>
              </a:ext>
            </a:extLst>
          </p:cNvPr>
          <p:cNvSpPr>
            <a:spLocks noChangeShapeType="1"/>
          </p:cNvSpPr>
          <p:nvPr/>
        </p:nvSpPr>
        <p:spPr>
          <a:xfrm>
            <a:off x="671512" y="2268537"/>
            <a:ext cx="2199322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DB0F15B9-8A56-F32D-EE5F-B6970DE050F0}"/>
              </a:ext>
            </a:extLst>
          </p:cNvPr>
          <p:cNvSpPr>
            <a:spLocks noChangeArrowheads="1"/>
          </p:cNvSpPr>
          <p:nvPr/>
        </p:nvSpPr>
        <p:spPr>
          <a:xfrm>
            <a:off x="26018532" y="-23813"/>
            <a:ext cx="2851744" cy="16292513"/>
          </a:xfrm>
          <a:prstGeom prst="rect">
            <a:avLst/>
          </a:prstGeom>
          <a:solidFill>
            <a:srgbClr val="083D7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" name="Rectangle 23">
            <a:extLst>
              <a:ext uri="{FF2B5EF4-FFF2-40B4-BE49-F238E27FC236}">
                <a16:creationId xmlns:a16="http://schemas.microsoft.com/office/drawing/2014/main" id="{6FC0E2BE-0B32-E0DF-94D9-B7587C746CFD}"/>
              </a:ext>
            </a:extLst>
          </p:cNvPr>
          <p:cNvSpPr>
            <a:spLocks noChangeArrowheads="1"/>
          </p:cNvSpPr>
          <p:nvPr/>
        </p:nvSpPr>
        <p:spPr>
          <a:xfrm>
            <a:off x="5626579" y="10298762"/>
            <a:ext cx="659447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defRPr/>
            </a:pP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Figure 3 &gt; Simulation Result</a:t>
            </a:r>
          </a:p>
        </p:txBody>
      </p:sp>
      <p:sp>
        <p:nvSpPr>
          <p:cNvPr id="182" name="Rectangle 23">
            <a:extLst>
              <a:ext uri="{FF2B5EF4-FFF2-40B4-BE49-F238E27FC236}">
                <a16:creationId xmlns:a16="http://schemas.microsoft.com/office/drawing/2014/main" id="{8B858864-302A-5158-0A2E-3C827F628329}"/>
              </a:ext>
            </a:extLst>
          </p:cNvPr>
          <p:cNvSpPr>
            <a:spLocks noChangeArrowheads="1"/>
          </p:cNvSpPr>
          <p:nvPr/>
        </p:nvSpPr>
        <p:spPr>
          <a:xfrm>
            <a:off x="16696674" y="5027570"/>
            <a:ext cx="8822330" cy="11387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defRPr/>
            </a:pPr>
            <a:r>
              <a:rPr lang="ko-KR" altLang="en-US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시뮬레이션 결과</a:t>
            </a:r>
            <a:endParaRPr lang="en-US" altLang="ko-KR" sz="37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>
              <a:defRPr/>
            </a:pPr>
            <a:r>
              <a:rPr lang="en-US" altLang="ko-KR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D1</a:t>
            </a:r>
            <a:r>
              <a:rPr lang="ko-KR" altLang="en-US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흐르는 전류는 약 </a:t>
            </a:r>
            <a:r>
              <a:rPr lang="en-US" altLang="ko-KR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21mA</a:t>
            </a:r>
            <a:r>
              <a:rPr lang="ko-KR" altLang="en-US" sz="3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확인되었음</a:t>
            </a:r>
            <a:endParaRPr lang="en-US" altLang="ko-KR" sz="37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BD4BA4-C176-DD46-28FA-308609E96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2655689"/>
            <a:ext cx="16704636" cy="74713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B4CA47-2715-0E37-0C52-916644633002}"/>
              </a:ext>
            </a:extLst>
          </p:cNvPr>
          <p:cNvSpPr/>
          <p:nvPr/>
        </p:nvSpPr>
        <p:spPr>
          <a:xfrm>
            <a:off x="1157822" y="3373931"/>
            <a:ext cx="6978001" cy="1218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B739C5F1-135B-4AD0-F86F-EBA6F9533D66}"/>
              </a:ext>
            </a:extLst>
          </p:cNvPr>
          <p:cNvSpPr>
            <a:spLocks noChangeArrowheads="1"/>
          </p:cNvSpPr>
          <p:nvPr/>
        </p:nvSpPr>
        <p:spPr>
          <a:xfrm>
            <a:off x="696912" y="958056"/>
            <a:ext cx="15523224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r>
              <a:rPr kumimoji="0" lang="en-US" altLang="ko-KR" sz="7200" b="0" i="0" u="none" strike="noStrike" cap="none" normalizeH="0" baseline="0" dirty="0"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en-US" altLang="ko-KR" sz="7200" dirty="0">
                <a:latin typeface="나눔스퀘어 ExtraBold"/>
                <a:ea typeface="나눔스퀘어 ExtraBold"/>
              </a:rPr>
              <a:t> Tunning for LED Operate Circuit </a:t>
            </a:r>
            <a:endParaRPr lang="ko-KR" altLang="ko-KR" sz="7200" dirty="0">
              <a:latin typeface="나눔스퀘어 ExtraBold"/>
              <a:ea typeface="나눔스퀘어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23">
                <a:extLst>
                  <a:ext uri="{FF2B5EF4-FFF2-40B4-BE49-F238E27FC236}">
                    <a16:creationId xmlns:a16="http://schemas.microsoft.com/office/drawing/2014/main" id="{66ED87C7-5953-7201-9063-EC03BE082D02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1633537" y="11691385"/>
                <a:ext cx="23088600" cy="2277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anchor="t" anchorCtr="0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lvl="0">
                  <a:defRPr/>
                </a:pPr>
                <a:r>
                  <a:rPr lang="ko-KR" altLang="en-US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보완 및 고려사항</a:t>
                </a:r>
                <a:endParaRPr lang="en-US" altLang="ko-KR" sz="37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lvl="0">
                  <a:defRPr/>
                </a:pPr>
                <a:r>
                  <a:rPr lang="en-US" altLang="ko-KR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- BJT </a:t>
                </a:r>
                <a:r>
                  <a:rPr lang="ko-KR" altLang="en-US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데이터시트를 참고하여 </a:t>
                </a:r>
                <a:r>
                  <a:rPr lang="ko-KR" altLang="en-US" sz="3700" b="1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적정 전류인 </a:t>
                </a:r>
                <a:r>
                  <a:rPr lang="en-US" altLang="ko-KR" sz="3700" b="1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30mA</a:t>
                </a:r>
                <a:r>
                  <a:rPr lang="ko-KR" altLang="en-US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로의</a:t>
                </a:r>
                <a:r>
                  <a:rPr lang="en-US" altLang="ko-KR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보완 필요 </a:t>
                </a:r>
                <a:endParaRPr lang="en-US" altLang="ko-KR" sz="37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lvl="0">
                  <a:defRPr/>
                </a:pPr>
                <a:r>
                  <a:rPr lang="en-US" altLang="ko-KR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  ex) Saturation </a:t>
                </a:r>
                <a:r>
                  <a:rPr lang="ko-KR" altLang="en-US" sz="3700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일때의</a:t>
                </a:r>
                <a:r>
                  <a:rPr lang="ko-KR" altLang="en-US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sz="3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ko-KR" altLang="en-US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변화 그래프 및 </a:t>
                </a:r>
                <a:r>
                  <a:rPr lang="en-US" altLang="ko-KR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Collector Saturation </a:t>
                </a:r>
                <a:r>
                  <a:rPr lang="ko-KR" altLang="en-US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영역의 그래프 추가 참고 필요</a:t>
                </a:r>
                <a:endParaRPr lang="en-US" altLang="ko-KR" sz="37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lvl="0">
                  <a:defRPr/>
                </a:pPr>
                <a:r>
                  <a:rPr lang="en-US" altLang="ko-KR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- BJT</a:t>
                </a:r>
                <a:r>
                  <a:rPr lang="ko-KR" altLang="en-US" sz="37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소자 자체를 변경하는 점도 고려 필요</a:t>
                </a:r>
                <a:endParaRPr lang="en-US" altLang="ko-KR" sz="37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>
          <p:sp>
            <p:nvSpPr>
              <p:cNvPr id="16" name="Rectangle 23">
                <a:extLst>
                  <a:ext uri="{FF2B5EF4-FFF2-40B4-BE49-F238E27FC236}">
                    <a16:creationId xmlns:a16="http://schemas.microsoft.com/office/drawing/2014/main" id="{66ED87C7-5953-7201-9063-EC03BE082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537" y="11691385"/>
                <a:ext cx="23088600" cy="2277547"/>
              </a:xfrm>
              <a:prstGeom prst="rect">
                <a:avLst/>
              </a:prstGeom>
              <a:blipFill>
                <a:blip r:embed="rId3"/>
                <a:stretch>
                  <a:fillRect l="-1241" t="-6166" b="-117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10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213</Words>
  <Application>Microsoft Office PowerPoint</Application>
  <PresentationFormat>사용자 지정</PresentationFormat>
  <Paragraphs>43</Paragraphs>
  <Slides>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4" baseType="lpstr">
      <vt:lpstr>나눔고딕 ExtraBold</vt:lpstr>
      <vt:lpstr>나눔스퀘어</vt:lpstr>
      <vt:lpstr>나눔스퀘어 Bold</vt:lpstr>
      <vt:lpstr>나눔스퀘어 ExtraBold</vt:lpstr>
      <vt:lpstr>맑은 고딕</vt:lpstr>
      <vt:lpstr>Arial</vt:lpstr>
      <vt:lpstr>Calibri</vt:lpstr>
      <vt:lpstr>Cambria Math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Caleb SHIN</cp:lastModifiedBy>
  <cp:revision>274</cp:revision>
  <dcterms:created xsi:type="dcterms:W3CDTF">2006-08-16T00:00:00Z</dcterms:created>
  <dcterms:modified xsi:type="dcterms:W3CDTF">2025-08-13T10:51:59Z</dcterms:modified>
  <cp:version/>
</cp:coreProperties>
</file>